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embeddedFontLst>
    <p:embeddedFont>
      <p:font typeface="MiSans" charset="-122" pitchFamily="34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67875" y="5430366"/>
            <a:ext cx="2367280" cy="64467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9667875" y="5430366"/>
            <a:ext cx="2367280" cy="64467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709785" y="5361786"/>
            <a:ext cx="2325370" cy="7132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reporter</a:t>
            </a:r>
            <a:endParaRPr lang="en-US" sz="1600" dirty="0"/>
          </a:p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Jiarui Huang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667875" y="6143625"/>
            <a:ext cx="236728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6" name="Text 4"/>
          <p:cNvSpPr/>
          <p:nvPr/>
        </p:nvSpPr>
        <p:spPr>
          <a:xfrm>
            <a:off x="9667875" y="6143625"/>
            <a:ext cx="236728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 Recognition with Micro:bit &amp; Ting:bit Robot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068830" y="1024255"/>
            <a:ext cx="28194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Title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709785" y="6151880"/>
            <a:ext cx="232537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2025.01.01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0" name="Shape 1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1" name="Shape 19"/>
          <p:cNvSpPr/>
          <p:nvPr/>
        </p:nvSpPr>
        <p:spPr>
          <a:xfrm>
            <a:off x="4888230" y="1223645"/>
            <a:ext cx="544830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2" name="Shape 20"/>
          <p:cNvSpPr/>
          <p:nvPr/>
        </p:nvSpPr>
        <p:spPr>
          <a:xfrm>
            <a:off x="1588770" y="2950845"/>
            <a:ext cx="874776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3" name="Shape 21"/>
          <p:cNvSpPr/>
          <p:nvPr/>
        </p:nvSpPr>
        <p:spPr>
          <a:xfrm>
            <a:off x="10342245" y="120713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583055" y="122364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5" name="Shape 23"/>
          <p:cNvSpPr/>
          <p:nvPr/>
        </p:nvSpPr>
        <p:spPr>
          <a:xfrm>
            <a:off x="1557020" y="1210945"/>
            <a:ext cx="742315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pic>
        <p:nvPicPr>
          <p:cNvPr id="26" name="Image 0" descr="https://test-kimi-img.moonshot.cn/pub/slides/slides_tmpl/image/25-06-10-18:55:27-d140u7sh6th60oqvcu80.png">    </p:cNvPr>
          <p:cNvPicPr>
            <a:picLocks noChangeAspect="1"/>
          </p:cNvPicPr>
          <p:nvPr/>
        </p:nvPicPr>
        <p:blipFill>
          <a:blip r:embed="rId1"/>
          <a:srcRect l="0" r="0" t="0"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680" y="1357313"/>
            <a:ext cx="4829810" cy="4829810"/>
          </a:xfrm>
          <a:prstGeom prst="ellipse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487680" y="1357313"/>
            <a:ext cx="4829810" cy="4829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Command History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273800" y="1634490"/>
            <a:ext cx="4979035" cy="1048385"/>
          </a:xfrm>
          <a:prstGeom prst="roundRect">
            <a:avLst>
              <a:gd name="adj" fmla="val 9597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273800" y="1634490"/>
            <a:ext cx="4979035" cy="104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73800" y="2994025"/>
            <a:ext cx="4979035" cy="2672715"/>
          </a:xfrm>
          <a:prstGeom prst="roundRect">
            <a:avLst>
              <a:gd name="adj" fmla="val 5200"/>
            </a:avLst>
          </a:prstGeom>
          <a:solidFill>
            <a:srgbClr val="000000">
              <a:alpha val="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273800" y="2994025"/>
            <a:ext cx="4979035" cy="2672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87680" y="1080770"/>
            <a:ext cx="4979670" cy="538289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6455410" y="3219450"/>
            <a:ext cx="4667250" cy="22212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commands are used to track code version history, facilitating team collaboration and ensuring the traceability of the development process.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55410" y="1791970"/>
            <a:ext cx="4537075" cy="6800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Control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2" name="Text 19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PART04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9925" y="1690370"/>
            <a:ext cx="3071495" cy="644525"/>
          </a:xfrm>
          <a:prstGeom prst="roundRect">
            <a:avLst>
              <a:gd name="adj" fmla="val 16763"/>
            </a:avLst>
          </a:prstGeom>
          <a:solidFill>
            <a:srgbClr val="00B0F0"/>
          </a:solidFill>
          <a:ln/>
        </p:spPr>
      </p:sp>
      <p:sp>
        <p:nvSpPr>
          <p:cNvPr id="13" name="Text 11"/>
          <p:cNvSpPr/>
          <p:nvPr/>
        </p:nvSpPr>
        <p:spPr>
          <a:xfrm>
            <a:off x="669925" y="1690370"/>
            <a:ext cx="3071495" cy="644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69290" y="2454910"/>
            <a:ext cx="3070860" cy="2637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successfully implemented facial recognition using a Micro:bit and Ting:bit robot, demonstrating the potential of combining embedded systems with AI.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04265" y="1689735"/>
            <a:ext cx="220027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Achievements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541385" y="1690370"/>
            <a:ext cx="3071495" cy="644525"/>
          </a:xfrm>
          <a:prstGeom prst="roundRect">
            <a:avLst>
              <a:gd name="adj" fmla="val 16763"/>
            </a:avLst>
          </a:prstGeom>
          <a:solidFill>
            <a:srgbClr val="00B0F0"/>
          </a:solidFill>
          <a:ln/>
        </p:spPr>
      </p:sp>
      <p:sp>
        <p:nvSpPr>
          <p:cNvPr id="17" name="Text 15"/>
          <p:cNvSpPr/>
          <p:nvPr/>
        </p:nvSpPr>
        <p:spPr>
          <a:xfrm>
            <a:off x="8541385" y="1690370"/>
            <a:ext cx="3071495" cy="644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540750" y="2454910"/>
            <a:ext cx="3070860" cy="2637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work includes optimizing the facial recognition algorithm, enhancing robot performance in complex environments, and exploring more application scenarios.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975725" y="1689735"/>
            <a:ext cx="220027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1" name="Text 19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test-kimi-img.moonshot.cn/pub/slides/slides_tmpl/image/25-06-10-18:55:37-d140uach6th60oqvcu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115" y="1633855"/>
            <a:ext cx="4047490" cy="3590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敏捷流程文档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PART05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SCRUM流程概览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9905" y="109410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3" name="Text 11"/>
          <p:cNvSpPr/>
          <p:nvPr/>
        </p:nvSpPr>
        <p:spPr>
          <a:xfrm>
            <a:off x="509905" y="1094105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2293" y="1511300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项目采用5天的SCRUM周期，分为两个冲刺阶段。第一阶段包括计划步骤、编写用户故事、创建燃尽图和撰写敏捷部分报告。第二阶段包括构建机器人、显示图像、人脸识别、保护数据以及完成视频和报告。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95313" y="104531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SCRUM计划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2293" y="2639060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7" name="Text 15"/>
          <p:cNvSpPr/>
          <p:nvPr/>
        </p:nvSpPr>
        <p:spPr>
          <a:xfrm>
            <a:off x="562293" y="3405505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用户故事涵盖构建Micro:bit机器人、识别不同面孔、在LED矩阵上显示数字、将面孔与数字关联、创建燃尽图以监控进度以及记录敏捷流程。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2293" y="4533265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9" name="Text 17"/>
          <p:cNvSpPr/>
          <p:nvPr/>
        </p:nvSpPr>
        <p:spPr>
          <a:xfrm>
            <a:off x="562293" y="5320665"/>
            <a:ext cx="8551545" cy="1143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敏捷部分的报告详细记录了整个开发过程，包括任务完成情况和团队协作，为项目流程提供了清晰的记录。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2293" y="6448425"/>
            <a:ext cx="855662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pic>
        <p:nvPicPr>
          <p:cNvPr id="21" name="Image 0" descr="https://test-kimi-img.moonshot.cn/pub/slides/slides_tmpl/image/25-06-10-18:55:40-d140ub4h6th60oqvcuk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1330" y="1852930"/>
            <a:ext cx="2673985" cy="392303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509905" y="2901950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3" name="Text 20"/>
          <p:cNvSpPr/>
          <p:nvPr/>
        </p:nvSpPr>
        <p:spPr>
          <a:xfrm>
            <a:off x="509905" y="2901950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95313" y="2853164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用户故事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09905" y="484822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6" name="Text 23"/>
          <p:cNvSpPr/>
          <p:nvPr/>
        </p:nvSpPr>
        <p:spPr>
          <a:xfrm>
            <a:off x="509905" y="4848225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95313" y="479943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敏捷报告撰写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面部识别实现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PART06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85107" y="1225600"/>
            <a:ext cx="1069506" cy="681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30035" y="1250950"/>
            <a:ext cx="4911090" cy="558800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4" name="Text 12"/>
          <p:cNvSpPr/>
          <p:nvPr/>
        </p:nvSpPr>
        <p:spPr>
          <a:xfrm>
            <a:off x="6630035" y="1250950"/>
            <a:ext cx="491109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630035" y="2024380"/>
            <a:ext cx="4910455" cy="1638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近年来，人工智能与嵌入式系统的结合受到了广泛关注，尤其是在教育和原型开发环境中。本项目旨在开发一个能够进行人脸识别的两轮移动小车，使用tiny-bit智能小车套件和Micro:bit微控制器。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30035" y="1311910"/>
            <a:ext cx="4909820" cy="502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83837" y="3663365"/>
            <a:ext cx="1069506" cy="681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628765" y="3688715"/>
            <a:ext cx="4911090" cy="558800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9" name="Text 17"/>
          <p:cNvSpPr/>
          <p:nvPr/>
        </p:nvSpPr>
        <p:spPr>
          <a:xfrm>
            <a:off x="6628765" y="3688715"/>
            <a:ext cx="4911090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28765" y="4462145"/>
            <a:ext cx="4910455" cy="1638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项目探索在资源受限的平台上实现人脸识别的可行性，并评估机器人在动态环境中的性能和行为。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628765" y="3749675"/>
            <a:ext cx="4909820" cy="502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项目目标</a:t>
            </a:r>
            <a:endParaRPr lang="en-US" sz="1600" dirty="0"/>
          </a:p>
        </p:txBody>
      </p:sp>
      <p:pic>
        <p:nvPicPr>
          <p:cNvPr id="22" name="Image 0" descr="https://test-kimi-img.moonshot.cn/pub/slides/slides_tmpl/image/25-06-10-18:55:31-d140u8sh6th60oqvcud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250950"/>
            <a:ext cx="4736465" cy="49123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9880" y="3422015"/>
            <a:ext cx="3767455" cy="558800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309880" y="3422015"/>
            <a:ext cx="3767455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任务实现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09880" y="1924050"/>
            <a:ext cx="7887970" cy="1314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组装车体，包括两个轮胎、一个万向轮和中央电池。将Micro:bit开发板插入指定插槽。安装可调节角度的支架，并固定K210视觉识别模块。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09880" y="1179195"/>
            <a:ext cx="6448425" cy="4875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构建机器人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09880" y="4195445"/>
            <a:ext cx="3845560" cy="17735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编写代码以控制Tiny:bit和Micro:bit的活动。使用变量存储面孔状态并在LED矩阵上显示面孔编号。将代码部署到Micro:bit控制器以启用面部识别。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77190" y="3483084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在LED矩阵上显示图像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67860" y="3422015"/>
            <a:ext cx="3767455" cy="558800"/>
          </a:xfrm>
          <a:prstGeom prst="roundRect">
            <a:avLst>
              <a:gd name="adj" fmla="val 45340"/>
            </a:avLst>
          </a:prstGeom>
          <a:solidFill>
            <a:srgbClr val="00B0F0"/>
          </a:solidFill>
          <a:ln/>
        </p:spPr>
      </p:sp>
      <p:sp>
        <p:nvSpPr>
          <p:cNvPr id="19" name="Text 17"/>
          <p:cNvSpPr/>
          <p:nvPr/>
        </p:nvSpPr>
        <p:spPr>
          <a:xfrm>
            <a:off x="4467860" y="3422015"/>
            <a:ext cx="3767455" cy="558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67860" y="4195445"/>
            <a:ext cx="3845560" cy="1965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将摄像头对准面孔；新面孔显示白色边框，而已记录的面孔显示绿色边框。系统提示用户记录未注册的面孔。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35170" y="3483084"/>
            <a:ext cx="366268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人脸识别</a:t>
            </a:r>
            <a:endParaRPr lang="en-US" sz="1600" dirty="0"/>
          </a:p>
        </p:txBody>
      </p:sp>
      <p:pic>
        <p:nvPicPr>
          <p:cNvPr id="22" name="Image 0" descr="https://test-kimi-img.moonshot.cn/pub/slides/slides_tmpl/image/25-06-10-18:55:33-d140u9ch6th60oqvcu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0" y="1091565"/>
            <a:ext cx="5715635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最终源代码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PART07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代码概览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2460000">
            <a:off x="-155148" y="1289035"/>
            <a:ext cx="4561410" cy="4469691"/>
          </a:xfrm>
          <a:prstGeom prst="arc">
            <a:avLst>
              <a:gd name="adj1" fmla="val 16084999"/>
              <a:gd name="adj2" fmla="val 944742"/>
            </a:avLst>
          </a:prstGeom>
          <a:solidFill>
            <a:srgbClr val="4874CB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 rot="2460000">
            <a:off x="-155148" y="1289035"/>
            <a:ext cx="4561410" cy="44696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97730" y="160083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5" name="Text 13"/>
          <p:cNvSpPr/>
          <p:nvPr/>
        </p:nvSpPr>
        <p:spPr>
          <a:xfrm>
            <a:off x="4697730" y="1600835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750435" y="2018030"/>
            <a:ext cx="6790690" cy="1129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代码包括初始化、音乐设置、面孔状态变量以及循环检测和显示逻辑。它在Micro:bit控制器上运行，以实现面部识别和LED矩阵显示功能。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783138" y="155204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代码结构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783138" y="3431540"/>
            <a:ext cx="680148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4750435" y="3846195"/>
            <a:ext cx="85725" cy="34353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0" name="Text 18"/>
          <p:cNvSpPr/>
          <p:nvPr/>
        </p:nvSpPr>
        <p:spPr>
          <a:xfrm>
            <a:off x="4750435" y="3846195"/>
            <a:ext cx="85725" cy="343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03140" y="4263390"/>
            <a:ext cx="6790690" cy="1129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将Micro:bit控制器连接到笔记本电脑并上传代码。部署完成后，机器人可以执行面部识别。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835843" y="379740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部署过程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835843" y="5676900"/>
            <a:ext cx="6801485" cy="0"/>
          </a:xfrm>
          <a:prstGeom prst="line">
            <a:avLst/>
          </a:prstGeom>
          <a:noFill/>
          <a:ln w="12700">
            <a:solidFill>
              <a:srgbClr val="595959"/>
            </a:solidFill>
            <a:prstDash val="dash"/>
            <a:headEnd type="none"/>
            <a:tailEnd type="none"/>
          </a:ln>
        </p:spPr>
      </p:sp>
      <p:pic>
        <p:nvPicPr>
          <p:cNvPr id="24" name="Image 0" descr="https://test-kimi-img.moonshot.cn/pub/slides/slides_tmpl/image/25-06-10-18:55:39-d140uash6th60oqvcug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1682115"/>
            <a:ext cx="4090670" cy="3498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650" y="716280"/>
            <a:ext cx="999490" cy="29286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8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080385" y="71628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080385" y="71628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86250" y="76708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Agile Process Documentation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08020" y="67564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23055" y="82423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3080385" y="159131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080385" y="159131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286250" y="1642110"/>
            <a:ext cx="4082417" cy="638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 Recognition Implementation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08020" y="155067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3055" y="1699260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3081020" y="334137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81020" y="334137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286885" y="339217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208655" y="330073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123690" y="3449320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>
            <a:off x="3081655" y="509143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081655" y="509143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287520" y="514223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面部识别实现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209290" y="505079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124325" y="5199380"/>
            <a:ext cx="0" cy="303530"/>
          </a:xfrm>
          <a:prstGeom prst="line">
            <a:avLst/>
          </a:prstGeom>
          <a:noFill/>
          <a:ln w="762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3" name="Shape 21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4" name="Text 22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080385" y="246634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3080385" y="246634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286250" y="251714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Source Code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208020" y="242570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23055" y="257429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0" name="Shape 28"/>
          <p:cNvSpPr/>
          <p:nvPr/>
        </p:nvSpPr>
        <p:spPr>
          <a:xfrm>
            <a:off x="3080385" y="4216400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3080385" y="4216400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286250" y="4267200"/>
            <a:ext cx="37846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敏捷流程文档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208020" y="4175760"/>
            <a:ext cx="847090" cy="562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123055" y="4324350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35" name="Image 0" descr="https://test-kimi-img.moonshot.cn/pub/slides/slides_tmpl/image/25-06-10-18:55:27-d140u7sh6th60oqvcu7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2740" y="2921810"/>
            <a:ext cx="2205964" cy="2817320"/>
          </a:xfrm>
          <a:prstGeom prst="rect">
            <a:avLst/>
          </a:prstGeom>
        </p:spPr>
      </p:pic>
      <p:pic>
        <p:nvPicPr>
          <p:cNvPr id="36" name="Image 1" descr="https://test-kimi-img.moonshot.cn/pub/slides/slides_tmpl/image/25-06-10-18:55:28-d140u84h6th60oqvcu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54" y="1165860"/>
            <a:ext cx="2034775" cy="2595541"/>
          </a:xfrm>
          <a:prstGeom prst="rect">
            <a:avLst/>
          </a:prstGeom>
        </p:spPr>
      </p:pic>
      <p:sp>
        <p:nvSpPr>
          <p:cNvPr id="37" name="Shape 33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38" name="Text 34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40" name="Text 36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7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2" name="Text 38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4" name="Text 40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1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6" name="Text 42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7" name="Image 2" descr="https://test-kimi-img.moonshot.cn/pub/slides/slides_tmpl/image/25-06-10-18:55:29-d140u8ch6th60oqvcu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30" y="716280"/>
            <a:ext cx="865505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2700" y="3950335"/>
            <a:ext cx="12254865" cy="2284095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-12700" y="3950335"/>
            <a:ext cx="12254865" cy="2284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Git命令历史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513330" y="546100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513330" y="546100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73450" y="546100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473450" y="546100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69875" y="1118235"/>
            <a:ext cx="6805295" cy="3957320"/>
          </a:xfrm>
          <a:prstGeom prst="roundRect">
            <a:avLst/>
          </a:prstGeom>
          <a:solidFill>
            <a:srgbClr val="000000"/>
          </a:solidFill>
          <a:ln/>
        </p:spPr>
      </p:sp>
      <p:sp>
        <p:nvSpPr>
          <p:cNvPr id="19" name="Text 17"/>
          <p:cNvSpPr/>
          <p:nvPr/>
        </p:nvSpPr>
        <p:spPr>
          <a:xfrm>
            <a:off x="269875" y="1118235"/>
            <a:ext cx="6805295" cy="3957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993390" y="546100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993390" y="546100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953510" y="546100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953510" y="546100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42875" y="991235"/>
            <a:ext cx="6805295" cy="3957320"/>
          </a:xfrm>
          <a:prstGeom prst="roundRect">
            <a:avLst/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42875" y="991235"/>
            <a:ext cx="6805295" cy="3957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8170" y="2474595"/>
            <a:ext cx="5871210" cy="21532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使用Git命令跟踪代码版本历史，便于团队协作并确保开发过程的可追溯性。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8170" y="1652270"/>
            <a:ext cx="5974715" cy="4875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版本控制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88023" y="1474470"/>
            <a:ext cx="5579745" cy="762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29" name="Text 27"/>
          <p:cNvSpPr/>
          <p:nvPr/>
        </p:nvSpPr>
        <p:spPr>
          <a:xfrm>
            <a:off x="688023" y="1474470"/>
            <a:ext cx="557974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88023" y="2317115"/>
            <a:ext cx="5579745" cy="762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1" name="Text 29"/>
          <p:cNvSpPr/>
          <p:nvPr/>
        </p:nvSpPr>
        <p:spPr>
          <a:xfrm>
            <a:off x="688023" y="2317115"/>
            <a:ext cx="557974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2" name="Image 0" descr="https://test-kimi-img.moonshot.cn/pub/slides/slides_tmpl/image/25-06-10-18:55:31-d140u8sh6th60oqvcud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5170" y="1784350"/>
            <a:ext cx="4709795" cy="48844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PART08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项目总结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713865" y="1899285"/>
            <a:ext cx="2498725" cy="364998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3" name="Text 11"/>
          <p:cNvSpPr/>
          <p:nvPr/>
        </p:nvSpPr>
        <p:spPr>
          <a:xfrm>
            <a:off x="1713865" y="1899285"/>
            <a:ext cx="2498725" cy="3649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test-kimi-img.moonshot.cn/pub/slides/slides_tmpl/image/25-06-10-18:55:33-d140u9ch6th60oqvcu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1325" y="1277620"/>
            <a:ext cx="5758815" cy="5107305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16" name="Text 13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078095" y="1470025"/>
            <a:ext cx="6604000" cy="2033270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78095" y="1470025"/>
            <a:ext cx="6604000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963795" y="1305560"/>
            <a:ext cx="6475730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4963795" y="1305560"/>
            <a:ext cx="6475730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013960" y="1965325"/>
            <a:ext cx="6260465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项目成功实现了使用Micro:bit和Ting:bit机器人的面部识别，展示了嵌入式系统与人工智能相结合的潜力。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013960" y="1471930"/>
            <a:ext cx="444309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成就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128260" y="3963035"/>
            <a:ext cx="6604000" cy="2033270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128260" y="3963035"/>
            <a:ext cx="6604000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013960" y="3798570"/>
            <a:ext cx="6475730" cy="2033270"/>
          </a:xfrm>
          <a:prstGeom prst="roundRect">
            <a:avLst>
              <a:gd name="adj" fmla="val 14996"/>
            </a:avLst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013960" y="3798570"/>
            <a:ext cx="6475730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064125" y="4458335"/>
            <a:ext cx="6260465" cy="1373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未来的工作包括优化面部识别算法、提高机器人在复杂环境中的性能以及探索更多的应用场景。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064125" y="3964940"/>
            <a:ext cx="444309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67875" y="6143625"/>
            <a:ext cx="236728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9667875" y="6143625"/>
            <a:ext cx="236728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667875" y="5563870"/>
            <a:ext cx="2367280" cy="511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</p:sp>
      <p:sp>
        <p:nvSpPr>
          <p:cNvPr id="5" name="Text 3"/>
          <p:cNvSpPr/>
          <p:nvPr/>
        </p:nvSpPr>
        <p:spPr>
          <a:xfrm>
            <a:off x="9667875" y="5563870"/>
            <a:ext cx="236728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415270" y="141605"/>
            <a:ext cx="1776730" cy="397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131695" y="868680"/>
            <a:ext cx="2756535" cy="55435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2131695" y="868680"/>
            <a:ext cx="2756535" cy="554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068830" y="1024255"/>
            <a:ext cx="2819400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Presentation Title</a:t>
            </a:r>
            <a:endParaRPr lang="en-US" sz="1600" dirty="0"/>
          </a:p>
        </p:txBody>
      </p:sp>
      <p:pic>
        <p:nvPicPr>
          <p:cNvPr id="21" name="Image 0" descr="https://test-kimi-img.moonshot.cn/pub/slides/slides_tmpl/image/25-06-10-18:55:27-d140u7sh6th60oqvcu80.png">    </p:cNvPr>
          <p:cNvPicPr>
            <a:picLocks noChangeAspect="1"/>
          </p:cNvPicPr>
          <p:nvPr/>
        </p:nvPicPr>
        <p:blipFill>
          <a:blip r:embed="rId1"/>
          <a:srcRect l="0" r="0" t="0"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9709785" y="5588635"/>
            <a:ext cx="232537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709785" y="6151880"/>
            <a:ext cx="2325370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2025.01.01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5" name="Shape 22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26" name="Shape 23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57793" y="4612640"/>
            <a:ext cx="9567879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Agile Process Documentation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 Process Overview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90195" y="739775"/>
            <a:ext cx="119507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8650" y="122999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8650" y="122999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34415" y="147764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adopts a 5-day SCRUM cycle, divided into two sprints. The first sprint includes tasks like planning steps, writing user stories, creating a burndown chart, and documenting the Agile section. The second sprint focuses on building the robot, displaying images, recognizing faces, protecting data, and completing a video and report.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44283" y="101737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 Planning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700780" y="2704465"/>
            <a:ext cx="119507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39235" y="319468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039235" y="319468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45000" y="344233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stories cover building a Micro:bit robot, recognizing different faces, displaying numbers on the LED matrix, linking faces with numbers, creating a burndown chart for progress monitoring, and documenting the Agile process.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654868" y="298206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Stories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17195" y="4519295"/>
            <a:ext cx="1195070" cy="92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5650" y="5009515"/>
            <a:ext cx="7781290" cy="1405255"/>
          </a:xfrm>
          <a:custGeom>
            <a:avLst/>
            <a:gdLst/>
            <a:ahLst/>
            <a:cxnLst/>
            <a:rect l="l" t="t" r="r" b="b"/>
            <a:pathLst>
              <a:path w="7781290" h="1405255">
                <a:moveTo>
                  <a:pt x="0" y="418032"/>
                </a:moveTo>
                <a:lnTo>
                  <a:pt x="0" y="1405255"/>
                </a:lnTo>
                <a:lnTo>
                  <a:pt x="7781290" y="1405255"/>
                </a:lnTo>
                <a:lnTo>
                  <a:pt x="7781290" y="0"/>
                </a:lnTo>
                <a:lnTo>
                  <a:pt x="5154295" y="26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5650" y="5009515"/>
            <a:ext cx="778129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61415" y="5257165"/>
            <a:ext cx="7154545" cy="1276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Agile section of the report meticulously documents the entire development process, including task completion and team collaboration, providing a clear record of the project workflow.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71283" y="4796899"/>
            <a:ext cx="435864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Agile Report Writing</a:t>
            </a:r>
            <a:endParaRPr lang="en-US" sz="1600" dirty="0"/>
          </a:p>
        </p:txBody>
      </p:sp>
      <p:pic>
        <p:nvPicPr>
          <p:cNvPr id="27" name="Image 0" descr="https://test-kimi-img.moonshot.cn/pub/slides/slides_tmpl/image/25-06-10-18:55:39-d140uash6th60oqvcuj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5285" y="4793615"/>
            <a:ext cx="1365250" cy="1688465"/>
          </a:xfrm>
          <a:prstGeom prst="rect">
            <a:avLst/>
          </a:prstGeom>
        </p:spPr>
      </p:pic>
      <p:pic>
        <p:nvPicPr>
          <p:cNvPr id="28" name="Image 1" descr="https://test-kimi-img.moonshot.cn/pub/slides/slides_tmpl/image/25-06-10-18:55:39-d140uash6th60oqvcuj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000">
            <a:off x="2183765" y="2895600"/>
            <a:ext cx="972820" cy="1579245"/>
          </a:xfrm>
          <a:prstGeom prst="rect">
            <a:avLst/>
          </a:prstGeom>
        </p:spPr>
      </p:pic>
      <p:pic>
        <p:nvPicPr>
          <p:cNvPr id="29" name="Image 2" descr="https://test-kimi-img.moonshot.cn/pub/slides/slides_tmpl/image/25-06-10-18:55:30-d140u8kh6th60oqvcud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705" y="873125"/>
            <a:ext cx="1756410" cy="2025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0457" y="4704080"/>
            <a:ext cx="10562551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 Recognition Implementation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3230" y="994410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43230" y="994410"/>
            <a:ext cx="11457305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test-kimi-img.moonshot.cn/pub/slides/slides_tmpl/image/25-06-10-18:55:36-d140ua4h6th60oqvcue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409700"/>
            <a:ext cx="3776345" cy="1963420"/>
          </a:xfrm>
          <a:prstGeom prst="rect">
            <a:avLst/>
          </a:prstGeom>
        </p:spPr>
      </p:pic>
      <p:pic>
        <p:nvPicPr>
          <p:cNvPr id="15" name="Image 1" descr="https://test-kimi-img.moonshot.cn/pub/slides/slides_tmpl/image/25-06-10-18:55:36-d140ua4h6th60oqvcu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95" y="4117340"/>
            <a:ext cx="3847465" cy="23425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443230" y="3862705"/>
            <a:ext cx="11457305" cy="2591435"/>
          </a:xfrm>
          <a:prstGeom prst="roundRect">
            <a:avLst>
              <a:gd name="adj" fmla="val 6120"/>
            </a:avLst>
          </a:prstGeom>
          <a:solidFill>
            <a:srgbClr val="000000">
              <a:alpha val="0"/>
            </a:srgbClr>
          </a:solidFill>
          <a:ln w="28575">
            <a:solidFill>
              <a:srgbClr val="00B0F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43230" y="3862705"/>
            <a:ext cx="11457305" cy="2591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78485" y="4725670"/>
            <a:ext cx="7062470" cy="14516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project explores the feasibility of implementing facial recognition on a resource-constrained platform and evaluates the robot’s performance and behavior in dynamic environments.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79120" y="4215765"/>
            <a:ext cx="58413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Goals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073650" y="1867535"/>
            <a:ext cx="6620510" cy="1480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recent years, the integration of AI and embedded systems has garnered significant attention, especially in educational and prototyping environments. This project aims to develop a two-wheeled mobile car capable of facial recognition using the tiny-bit smart car kit and the Micro:bit microcontroller.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5959475" y="1357630"/>
            <a:ext cx="5685155" cy="4692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Background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Implementation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5700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3" name="Text 11"/>
          <p:cNvSpPr/>
          <p:nvPr/>
        </p:nvSpPr>
        <p:spPr>
          <a:xfrm>
            <a:off x="1042670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Assemble the car body with two tires, a caster wheel, and a central battery. Insert the Micro:bit development board into the designated slot. Install an adjustable-angle bracket and fix the K210 visual recognition module onto it.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0620" y="2687320"/>
            <a:ext cx="256857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the Robot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73955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6" name="Text 14"/>
          <p:cNvSpPr/>
          <p:nvPr/>
        </p:nvSpPr>
        <p:spPr>
          <a:xfrm>
            <a:off x="4860925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 code to control the Tiny:bit and Micro:bit activities. Use a variable to store face states and display face numbers on the LED matrix. Deploy the code to the Micro:bit controller to enable face recognition.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07583" y="2687320"/>
            <a:ext cx="2840357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Displaying Images on LED Matrix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678545" y="3670300"/>
            <a:ext cx="2560955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headEnd type="none"/>
            <a:tailEnd type="none"/>
          </a:ln>
        </p:spPr>
      </p:sp>
      <p:sp>
        <p:nvSpPr>
          <p:cNvPr id="19" name="Text 17"/>
          <p:cNvSpPr/>
          <p:nvPr/>
        </p:nvSpPr>
        <p:spPr>
          <a:xfrm>
            <a:off x="8565515" y="3771265"/>
            <a:ext cx="2787015" cy="2860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Point the camera at a face; new faces show a white border, while recorded faces show a green border. The system prompts users to record unregistered faces.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700135" y="2687320"/>
            <a:ext cx="252730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Recognizing Faces</a:t>
            </a:r>
            <a:endParaRPr lang="en-US" sz="1600" dirty="0"/>
          </a:p>
        </p:txBody>
      </p:sp>
      <p:pic>
        <p:nvPicPr>
          <p:cNvPr id="21" name="Image 0" descr="https://test-kimi-img.moonshot.cn/pub/slides/slides_tmpl/image/25-06-10-18:55:30-d140u8kh6th60oqvcu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112520"/>
            <a:ext cx="1544320" cy="1407160"/>
          </a:xfrm>
          <a:prstGeom prst="rect">
            <a:avLst/>
          </a:prstGeom>
        </p:spPr>
      </p:pic>
      <p:pic>
        <p:nvPicPr>
          <p:cNvPr id="22" name="Image 1" descr="https://test-kimi-img.moonshot.cn/pub/slides/slides_tmpl/image/25-06-10-18:55:39-d140uash6th60oqvcuh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360" y="920115"/>
            <a:ext cx="1921510" cy="1678305"/>
          </a:xfrm>
          <a:prstGeom prst="rect">
            <a:avLst/>
          </a:prstGeom>
        </p:spPr>
      </p:pic>
      <p:pic>
        <p:nvPicPr>
          <p:cNvPr id="23" name="Image 2" descr="https://test-kimi-img.moonshot.cn/pub/slides/slides_tmpl/image/25-06-10-18:55:39-d140uash6th60oqvcuh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230" y="1005205"/>
            <a:ext cx="1710690" cy="1635760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25" name="Text 20"/>
          <p:cNvSpPr/>
          <p:nvPr/>
        </p:nvSpPr>
        <p:spPr>
          <a:xfrm>
            <a:off x="0" y="6620510"/>
            <a:ext cx="12192000" cy="237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4345305" y="1231900"/>
            <a:ext cx="0" cy="4612005"/>
          </a:xfrm>
          <a:prstGeom prst="line">
            <a:avLst/>
          </a:prstGeom>
          <a:noFill/>
          <a:ln w="6350">
            <a:solidFill>
              <a:srgbClr val="D9D9D9"/>
            </a:solidFill>
            <a:prstDash val="dash"/>
            <a:headEnd type="none"/>
            <a:tailEnd type="none"/>
          </a:ln>
        </p:spPr>
      </p:sp>
      <p:sp>
        <p:nvSpPr>
          <p:cNvPr id="27" name="Shape 22"/>
          <p:cNvSpPr/>
          <p:nvPr/>
        </p:nvSpPr>
        <p:spPr>
          <a:xfrm>
            <a:off x="8162925" y="1244600"/>
            <a:ext cx="0" cy="4612005"/>
          </a:xfrm>
          <a:prstGeom prst="line">
            <a:avLst/>
          </a:prstGeom>
          <a:noFill/>
          <a:ln w="6350">
            <a:solidFill>
              <a:srgbClr val="D9D9D9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5:28-d140u84h6th60oqvcu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8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 Source Code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2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PART03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66070" y="202565"/>
            <a:ext cx="1623695" cy="3981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2" name="Shape 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rgbClr val="00B0F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20595" y="129540"/>
            <a:ext cx="7731125" cy="4476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220595" y="129540"/>
            <a:ext cx="7731125" cy="447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540490" y="20203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1540490" y="34046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540490" y="478890"/>
            <a:ext cx="36004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240030" y="154940"/>
            <a:ext cx="322580" cy="323850"/>
          </a:xfrm>
          <a:prstGeom prst="chevron">
            <a:avLst>
              <a:gd name="adj" fmla="val 69082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40030" y="154940"/>
            <a:ext cx="322580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256155" y="142240"/>
            <a:ext cx="74999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Overview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747260" y="1337945"/>
            <a:ext cx="2980055" cy="4182110"/>
          </a:xfrm>
          <a:custGeom>
            <a:avLst/>
            <a:gdLst/>
            <a:ahLst/>
            <a:cxnLst/>
            <a:rect l="l" t="t" r="r" b="b"/>
            <a:pathLst>
              <a:path w="2980055" h="4182110">
                <a:moveTo>
                  <a:pt x="257368" y="0"/>
                </a:moveTo>
                <a:cubicBezTo>
                  <a:pt x="2722686" y="0"/>
                  <a:pt x="2722686" y="0"/>
                  <a:pt x="2722686" y="0"/>
                </a:cubicBezTo>
                <a:cubicBezTo>
                  <a:pt x="2864916" y="0"/>
                  <a:pt x="2980055" y="108127"/>
                  <a:pt x="2980055" y="250043"/>
                </a:cubicBezTo>
                <a:cubicBezTo>
                  <a:pt x="2980055" y="2240461"/>
                  <a:pt x="2980055" y="3422272"/>
                  <a:pt x="2980055" y="4123972"/>
                </a:cubicBezTo>
                <a:lnTo>
                  <a:pt x="2980055" y="4182110"/>
                </a:lnTo>
                <a:lnTo>
                  <a:pt x="0" y="4182110"/>
                </a:lnTo>
                <a:lnTo>
                  <a:pt x="0" y="4088591"/>
                </a:lnTo>
                <a:cubicBezTo>
                  <a:pt x="0" y="250043"/>
                  <a:pt x="0" y="250043"/>
                  <a:pt x="0" y="250043"/>
                </a:cubicBezTo>
                <a:cubicBezTo>
                  <a:pt x="0" y="108127"/>
                  <a:pt x="115139" y="0"/>
                  <a:pt x="257368" y="0"/>
                </a:cubicBezTo>
                <a:close/>
              </a:path>
            </a:pathLst>
          </a:custGeom>
          <a:solidFill>
            <a:srgbClr val="00B0F0"/>
          </a:solidFill>
          <a:ln/>
        </p:spPr>
      </p:sp>
      <p:sp>
        <p:nvSpPr>
          <p:cNvPr id="13" name="Text 11"/>
          <p:cNvSpPr/>
          <p:nvPr/>
        </p:nvSpPr>
        <p:spPr>
          <a:xfrm>
            <a:off x="4747260" y="1337945"/>
            <a:ext cx="2980055" cy="4182110"/>
          </a:xfrm>
          <a:prstGeom prst="rect">
            <a:avLst/>
          </a:prstGeom>
          <a:noFill/>
          <a:ln/>
        </p:spPr>
        <p:txBody>
          <a:bodyPr wrap="square" lIns="22860" tIns="45720" rIns="45720" bIns="2286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890770" y="1522095"/>
            <a:ext cx="2707640" cy="829945"/>
          </a:xfrm>
          <a:prstGeom prst="roundRect">
            <a:avLst>
              <a:gd name="adj" fmla="val 25937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890770" y="1522095"/>
            <a:ext cx="2707640" cy="829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0" descr="https://test-kimi-img.moonshot.cn/pub/slides/slides_tmpl/image/25-06-10-18:55:36-d140ua4h6th60oqvcuf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1320" y="1337945"/>
            <a:ext cx="5292090" cy="471043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4890770" y="2407920"/>
            <a:ext cx="270827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code includes initialization, music settings, face state variables, and loop detection and display logic. It runs on the Micro:bit controller to achieve facial recognition and LED matrix display functions.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05705" y="1537335"/>
            <a:ext cx="249809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Structure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560435" y="1337945"/>
            <a:ext cx="2980055" cy="4182110"/>
          </a:xfrm>
          <a:custGeom>
            <a:avLst/>
            <a:gdLst/>
            <a:ahLst/>
            <a:cxnLst/>
            <a:rect l="l" t="t" r="r" b="b"/>
            <a:pathLst>
              <a:path w="2980055" h="4182110">
                <a:moveTo>
                  <a:pt x="257368" y="0"/>
                </a:moveTo>
                <a:cubicBezTo>
                  <a:pt x="2722686" y="0"/>
                  <a:pt x="2722686" y="0"/>
                  <a:pt x="2722686" y="0"/>
                </a:cubicBezTo>
                <a:cubicBezTo>
                  <a:pt x="2864916" y="0"/>
                  <a:pt x="2980055" y="108127"/>
                  <a:pt x="2980055" y="250043"/>
                </a:cubicBezTo>
                <a:cubicBezTo>
                  <a:pt x="2980055" y="2240461"/>
                  <a:pt x="2980055" y="3422272"/>
                  <a:pt x="2980055" y="4123972"/>
                </a:cubicBezTo>
                <a:lnTo>
                  <a:pt x="2980055" y="4182110"/>
                </a:lnTo>
                <a:lnTo>
                  <a:pt x="0" y="4182110"/>
                </a:lnTo>
                <a:lnTo>
                  <a:pt x="0" y="4088591"/>
                </a:lnTo>
                <a:cubicBezTo>
                  <a:pt x="0" y="250043"/>
                  <a:pt x="0" y="250043"/>
                  <a:pt x="0" y="250043"/>
                </a:cubicBezTo>
                <a:cubicBezTo>
                  <a:pt x="0" y="108127"/>
                  <a:pt x="115139" y="0"/>
                  <a:pt x="257368" y="0"/>
                </a:cubicBezTo>
                <a:close/>
              </a:path>
            </a:pathLst>
          </a:custGeom>
          <a:solidFill>
            <a:srgbClr val="00B0F0"/>
          </a:solidFill>
          <a:ln/>
        </p:spPr>
      </p:sp>
      <p:sp>
        <p:nvSpPr>
          <p:cNvPr id="20" name="Text 17"/>
          <p:cNvSpPr/>
          <p:nvPr/>
        </p:nvSpPr>
        <p:spPr>
          <a:xfrm>
            <a:off x="8560435" y="1337945"/>
            <a:ext cx="2980055" cy="4182110"/>
          </a:xfrm>
          <a:prstGeom prst="rect">
            <a:avLst/>
          </a:prstGeom>
          <a:noFill/>
          <a:ln/>
        </p:spPr>
        <p:txBody>
          <a:bodyPr wrap="square" lIns="22860" tIns="45720" rIns="45720" bIns="22860" rtlCol="0" anchor="t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703945" y="1522095"/>
            <a:ext cx="2707640" cy="829945"/>
          </a:xfrm>
          <a:prstGeom prst="roundRect">
            <a:avLst>
              <a:gd name="adj" fmla="val 25937"/>
            </a:avLst>
          </a:pr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8703945" y="1522095"/>
            <a:ext cx="2707640" cy="829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703945" y="2407920"/>
            <a:ext cx="2708275" cy="29857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 the Micro:bit controller to a laptop and upload the code. Once deployed, the robot can perform facial recognition.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809355" y="1537335"/>
            <a:ext cx="2463800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Process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2025-06-28T13:02:31Z</dcterms:created>
  <dcterms:modified xsi:type="dcterms:W3CDTF">2025-06-28T13:02:31Z</dcterms:modified>
</cp:coreProperties>
</file>